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  <p:sldId id="261" r:id="rId4"/>
    <p:sldId id="350" r:id="rId5"/>
    <p:sldId id="353" r:id="rId6"/>
    <p:sldId id="352" r:id="rId7"/>
    <p:sldId id="354" r:id="rId8"/>
    <p:sldId id="371" r:id="rId9"/>
    <p:sldId id="357" r:id="rId10"/>
    <p:sldId id="380" r:id="rId11"/>
    <p:sldId id="360" r:id="rId12"/>
    <p:sldId id="372" r:id="rId13"/>
    <p:sldId id="362" r:id="rId14"/>
    <p:sldId id="382" r:id="rId15"/>
    <p:sldId id="369" r:id="rId16"/>
    <p:sldId id="366" r:id="rId17"/>
    <p:sldId id="367" r:id="rId18"/>
    <p:sldId id="368" r:id="rId19"/>
    <p:sldId id="375" r:id="rId20"/>
    <p:sldId id="378" r:id="rId21"/>
    <p:sldId id="351" r:id="rId22"/>
    <p:sldId id="374" r:id="rId23"/>
    <p:sldId id="370" r:id="rId24"/>
    <p:sldId id="364" r:id="rId25"/>
    <p:sldId id="376" r:id="rId26"/>
    <p:sldId id="377" r:id="rId27"/>
    <p:sldId id="379" r:id="rId28"/>
    <p:sldId id="381" r:id="rId29"/>
    <p:sldId id="260" r:id="rId30"/>
  </p:sldIdLst>
  <p:sldSz cx="12384088" cy="698341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015640" y="278280"/>
            <a:ext cx="9748440" cy="5404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4"/>
          <a:stretch/>
        </p:blipFill>
        <p:spPr>
          <a:xfrm>
            <a:off x="360" y="0"/>
            <a:ext cx="12416400" cy="698400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059" spc="-1">
                <a:latin typeface="Raleway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960" spc="-1">
                <a:latin typeface="TlwgTypewriter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2580" spc="-1">
                <a:latin typeface="TlwgTypewriter"/>
              </a:rPr>
              <a:t>Second Outline Level</a:t>
            </a:r>
            <a:endParaRPr/>
          </a:p>
          <a:p>
            <a:pPr marL="1296000" lvl="2" indent="-288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220" spc="-1">
                <a:latin typeface="TlwgTypewriter"/>
              </a:rPr>
              <a:t>Third Outline Level</a:t>
            </a:r>
            <a:endParaRPr/>
          </a:p>
          <a:p>
            <a:pPr marL="1728000" lvl="3" indent="-216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1850" spc="-1">
                <a:latin typeface="TlwgTypewriter"/>
              </a:rPr>
              <a:t>Fourth Outline Level</a:t>
            </a:r>
            <a:endParaRPr/>
          </a:p>
          <a:p>
            <a:pPr marL="2160000" lvl="4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Fifth Outline Level</a:t>
            </a:r>
            <a:endParaRPr/>
          </a:p>
          <a:p>
            <a:pPr marL="2592000" lvl="5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Sixth Outline Level</a:t>
            </a:r>
            <a:endParaRPr/>
          </a:p>
          <a:p>
            <a:pPr marL="3024000" lvl="6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Seventh Outline Level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61884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4234680" y="6361920"/>
            <a:ext cx="3925080" cy="4813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DE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887868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spc="-1">
                <a:latin typeface="TlwgTypewriter"/>
              </a:rPr>
              <a:t>Slide </a:t>
            </a:r>
            <a:fld id="{101116CE-3608-45DE-942D-D565D3A06CFB}" type="slidenum">
              <a:rPr lang="de-DE" sz="1400" spc="-1">
                <a:latin typeface="TlwgTypewriter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jpummil@uark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1" name="TextShape 1"/>
          <p:cNvSpPr txBox="1"/>
          <p:nvPr/>
        </p:nvSpPr>
        <p:spPr>
          <a:xfrm>
            <a:off x="2015640" y="62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2" name="Picture 41"/>
          <p:cNvPicPr/>
          <p:nvPr/>
        </p:nvPicPr>
        <p:blipFill>
          <a:blip r:embed="rId3"/>
          <a:stretch/>
        </p:blipFill>
        <p:spPr>
          <a:xfrm>
            <a:off x="4449960" y="1497960"/>
            <a:ext cx="4838040" cy="404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now you have your terminal all fired up, let’s get started! Some basic commands to begin with: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- display effective user 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prints (displays) current working directory (folder)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ls – list contents of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command flags ( -l, -h, -a, and -F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 command –help to show all available flags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cd – change working (current)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short cuts ( ~, /,  and . 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9040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64926-2CB0-114A-8102-F23CF2003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70" y="1221567"/>
            <a:ext cx="8045940" cy="47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9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now you have your terminal all fired up, let’s get started! Some basic commands to begin with: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- display effective 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pwd</a:t>
            </a:r>
            <a:r>
              <a:rPr lang="en-US" dirty="0">
                <a:solidFill>
                  <a:schemeClr val="bg2"/>
                </a:solidFill>
              </a:rPr>
              <a:t> – prints (displays) current working directory (folder)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ls – list contents of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command flags ( -l, -h, -a, and -F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Use command –help to show all available flags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cd – change working (current)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short cuts ( ~, /, and .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7607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C2F4E-7C13-904D-AD22-BBD66EDDA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35" y="1443960"/>
            <a:ext cx="6860827" cy="46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91B75-FE23-2D43-AA1F-776A7821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69" y="1240139"/>
            <a:ext cx="7920360" cy="46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2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534DE-0FCA-FC49-B68C-3D966069E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99" y="1240138"/>
            <a:ext cx="7920360" cy="46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8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B0877-C5F8-204D-9EA2-D6986BB70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23" y="1189686"/>
            <a:ext cx="8005452" cy="474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9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19ACB-4BBF-384B-A6D2-69F0D3E50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16" y="1201808"/>
            <a:ext cx="8079265" cy="479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FE48B-DEB2-D144-AF96-BF8F06053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49" y="1225919"/>
            <a:ext cx="8038600" cy="47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742BB-7699-CD43-81D3-65C0DFD0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97" y="1212611"/>
            <a:ext cx="8155304" cy="48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5-10 minutes for class discussion and dialog over previous lesson(s)…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Questions about previous lecture(s)?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Discussion of Final Project progress?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 Questions about scientific computing?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7901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1422F-800C-4E46-854A-E08F738D5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71" y="1178903"/>
            <a:ext cx="8212156" cy="486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57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/>
            <a:r>
              <a:rPr lang="en-US" b="1" dirty="0"/>
              <a:t>Half time!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5-10 minute break…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77173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now you have your terminal all fired up, let’s get started! Some basic commands to begin with: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- display effective 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pwd</a:t>
            </a:r>
            <a:r>
              <a:rPr lang="en-US" dirty="0">
                <a:solidFill>
                  <a:schemeClr val="bg2"/>
                </a:solidFill>
              </a:rPr>
              <a:t> – prints (displays) current working directory (folder)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ls – list contents of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command flags ( -l, -h, -a, and -F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 command –help to show all available flags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cd – change working (current)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short cuts ( ~, /,  and .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35891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82E0F-2A40-1F44-A466-3898AC7C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16" y="1250901"/>
            <a:ext cx="7996466" cy="47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19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17AC3-76AA-3D44-BEB9-B545ACA82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89" y="1184192"/>
            <a:ext cx="8014719" cy="47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8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now you have your terminal all fired up, let’s get started! Some basic commands to begin with: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GREAT! So, cd changed my working directory…but what if I want to get back to MY directory?</a:t>
            </a:r>
          </a:p>
          <a:p>
            <a:pPr lvl="1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cd /Users/&lt;username&gt;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cd .. (two dots means “up one directory)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cd ~ ( tilde character is shortcut representing “home”)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/ is a directory separator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Thus, if you wanted to go up TWO directories…you could use “../..”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28762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CE702-4B49-3B46-BCF9-2E8E537A6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11" y="1255436"/>
            <a:ext cx="8083075" cy="47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93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91537-D73B-A14E-B8B6-7B8EE749A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86" y="1181376"/>
            <a:ext cx="8113725" cy="4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7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For the rest of this class session, experiment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ls with as many of the optional flags as you when you used </a:t>
            </a:r>
          </a:p>
          <a:p>
            <a:pPr lvl="2"/>
            <a:r>
              <a:rPr lang="en-US" dirty="0"/>
              <a:t>ls –help earlier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around in the file system with cd, ~, .., /,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4660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703769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200000"/>
              </a:lnSpc>
            </a:pP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Jeff 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Pummill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Director – Strategic Initiatives &amp; User Services</a:t>
            </a:r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Arkansas High Performance Computing Center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Adjunct Graduate Faculty – Biological Sciences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University of Arkansas – JBHT 410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  <a:hlinkClick r:id="rId3"/>
              </a:rPr>
              <a:t>jpummil@uark.edu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@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jpummil</a:t>
            </a: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on Twitter</a:t>
            </a: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5328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Why learn the command line?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the foundation for most of bioinformatics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use of non-GUI (Graphical User Interface)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quickly perform operations on large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 of 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use of higher-powered computers elsewhere (server/cloud)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1341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6A3A6-CF44-9D4C-84DE-D80EA6E3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18" y="1212453"/>
            <a:ext cx="8181861" cy="48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8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Terminal icon SHOULD be on the task bar already! If not…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locate your terminal app, just go to the Finder on your iMac: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Then Utilities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Drag and drop the icon from Utilities onto the task bar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2352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F9299-CB76-9E4F-B213-3D8238561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90" y="1194785"/>
            <a:ext cx="7643307" cy="47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5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8051082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A few basic tips before we begin: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Linux/Unix is case sensitive – TEST, Test, and test are all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spaces in filenames – test one (bad). test-one or </a:t>
            </a:r>
            <a:r>
              <a:rPr lang="en-US" dirty="0" err="1"/>
              <a:t>test_one</a:t>
            </a:r>
            <a:r>
              <a:rPr lang="en-US" dirty="0"/>
              <a:t> (good)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NOT use Windows to create text files you will use on Linux.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Windows adds hidden characters that won’t work on Linux.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assign suffixes to file names. Ex: test should be </a:t>
            </a:r>
            <a:r>
              <a:rPr lang="en-US" dirty="0" err="1"/>
              <a:t>test.txt</a:t>
            </a:r>
            <a:r>
              <a:rPr lang="en-US" dirty="0"/>
              <a:t> or </a:t>
            </a:r>
            <a:r>
              <a:rPr lang="en-US" dirty="0" err="1"/>
              <a:t>test.dat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Linux doesn’t care…but humans need it to keep track.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411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now you have your terminal all fired up, let’s get started! Some basic commands to begin with: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whoami</a:t>
            </a:r>
            <a:r>
              <a:rPr lang="en-US" dirty="0"/>
              <a:t> - display effective 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pwd</a:t>
            </a:r>
            <a:r>
              <a:rPr lang="en-US" dirty="0">
                <a:solidFill>
                  <a:schemeClr val="bg2"/>
                </a:solidFill>
              </a:rPr>
              <a:t> – prints (displays) current working directory (folder)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ls – list contents of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command flags ( -l, -h, -a, and -F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 command –help to show all available flags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cd – change working (current) directory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short cuts ( ~, /,  and . 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8311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85F0A-A35C-9B4A-9F7C-65D63961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86" y="1206669"/>
            <a:ext cx="8165326" cy="48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DNA</Template>
  <TotalTime>176852</TotalTime>
  <Words>911</Words>
  <Application>Microsoft Macintosh PowerPoint</Application>
  <PresentationFormat>Custom</PresentationFormat>
  <Paragraphs>178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DejaVu Sans</vt:lpstr>
      <vt:lpstr>Raleway</vt:lpstr>
      <vt:lpstr>Symbol</vt:lpstr>
      <vt:lpstr>Times New Roman</vt:lpstr>
      <vt:lpstr>TlwgTypewriter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Pummill</dc:creator>
  <cp:lastModifiedBy>Microsoft Office User</cp:lastModifiedBy>
  <cp:revision>263</cp:revision>
  <dcterms:created xsi:type="dcterms:W3CDTF">2014-11-10T10:41:22Z</dcterms:created>
  <dcterms:modified xsi:type="dcterms:W3CDTF">2019-01-29T15:07:56Z</dcterms:modified>
  <dc:language>en-US</dc:language>
</cp:coreProperties>
</file>